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14"/>
  </p:notesMasterIdLst>
  <p:sldIdLst>
    <p:sldId id="256" r:id="rId2"/>
    <p:sldId id="257" r:id="rId3"/>
    <p:sldId id="259" r:id="rId4"/>
    <p:sldId id="265" r:id="rId5"/>
    <p:sldId id="266" r:id="rId6"/>
    <p:sldId id="267" r:id="rId7"/>
    <p:sldId id="260" r:id="rId8"/>
    <p:sldId id="261" r:id="rId9"/>
    <p:sldId id="268" r:id="rId10"/>
    <p:sldId id="262" r:id="rId11"/>
    <p:sldId id="263" r:id="rId12"/>
    <p:sldId id="264" r:id="rId13"/>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92F35DF-5194-4CBD-9C86-9E31A7E58806}" v="4" dt="2024-02-17T13:38:12.54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5033" autoAdjust="0"/>
  </p:normalViewPr>
  <p:slideViewPr>
    <p:cSldViewPr snapToGrid="0" snapToObjects="1">
      <p:cViewPr>
        <p:scale>
          <a:sx n="50" d="100"/>
          <a:sy n="50" d="100"/>
        </p:scale>
        <p:origin x="1522" y="45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8621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4630400" cy="82296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385946" y="2519679"/>
            <a:ext cx="10590790" cy="3213178"/>
          </a:xfrm>
        </p:spPr>
        <p:txBody>
          <a:bodyPr anchor="b"/>
          <a:lstStyle>
            <a:lvl1pPr>
              <a:defRPr sz="6480"/>
            </a:lvl1pPr>
          </a:lstStyle>
          <a:p>
            <a:r>
              <a:rPr lang="en-US"/>
              <a:t>Click to edit Master title style</a:t>
            </a:r>
            <a:endParaRPr lang="en-US" dirty="0"/>
          </a:p>
        </p:txBody>
      </p:sp>
      <p:sp>
        <p:nvSpPr>
          <p:cNvPr id="3" name="Subtitle 2"/>
          <p:cNvSpPr>
            <a:spLocks noGrp="1"/>
          </p:cNvSpPr>
          <p:nvPr>
            <p:ph type="subTitle" idx="1"/>
          </p:nvPr>
        </p:nvSpPr>
        <p:spPr bwMode="gray">
          <a:xfrm>
            <a:off x="1385946" y="5732856"/>
            <a:ext cx="10590790" cy="1033704"/>
          </a:xfrm>
        </p:spPr>
        <p:txBody>
          <a:bodyPr anchor="t"/>
          <a:lstStyle>
            <a:lvl1pPr marL="0" indent="0" algn="l">
              <a:buNone/>
              <a:defRPr cap="all">
                <a:solidFill>
                  <a:schemeClr val="accent1">
                    <a:lumMod val="60000"/>
                    <a:lumOff val="4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2190781" y="2150669"/>
            <a:ext cx="1188719" cy="365759"/>
          </a:xfrm>
        </p:spPr>
        <p:txBody>
          <a:bodyPr anchor="t"/>
          <a:lstStyle>
            <a:lvl1pPr algn="l">
              <a:defRPr b="0" i="0">
                <a:solidFill>
                  <a:schemeClr val="bg1">
                    <a:alpha val="60000"/>
                  </a:schemeClr>
                </a:solidFill>
              </a:defRPr>
            </a:lvl1pPr>
          </a:lstStyle>
          <a:p>
            <a:fld id="{5923F103-BC34-4FE4-A40E-EDDEECFDA5D0}" type="datetimeFigureOut">
              <a:rPr lang="en-US" dirty="0"/>
              <a:pPr/>
              <a:t>2/17/2024</a:t>
            </a:fld>
            <a:endParaRPr lang="en-US" dirty="0"/>
          </a:p>
        </p:txBody>
      </p:sp>
      <p:sp>
        <p:nvSpPr>
          <p:cNvPr id="5" name="Footer Placeholder 4"/>
          <p:cNvSpPr>
            <a:spLocks noGrp="1"/>
          </p:cNvSpPr>
          <p:nvPr>
            <p:ph type="ftr" sz="quarter" idx="11"/>
          </p:nvPr>
        </p:nvSpPr>
        <p:spPr bwMode="gray">
          <a:xfrm rot="5400000">
            <a:off x="10742372" y="3873399"/>
            <a:ext cx="4631754" cy="36576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2423049" y="354876"/>
            <a:ext cx="1005839" cy="921224"/>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8277040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5963912"/>
            <a:ext cx="10590791"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85945" y="822960"/>
            <a:ext cx="10590791" cy="41148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385945" y="6643998"/>
            <a:ext cx="10590790" cy="592454"/>
          </a:xfrm>
        </p:spPr>
        <p:txBody>
          <a:bodyPr>
            <a:normAutofit/>
          </a:bodyPr>
          <a:lstStyle>
            <a:lvl1pPr marL="0" indent="0">
              <a:buNone/>
              <a:defRPr sz="144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2/17/2024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73392281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4630400" cy="82296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78558" y="1276101"/>
            <a:ext cx="10598179" cy="1647583"/>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385945" y="4251960"/>
            <a:ext cx="10590791" cy="2971800"/>
          </a:xfrm>
        </p:spPr>
        <p:txBody>
          <a:bodyPr anchor="ctr">
            <a:normAutofit/>
          </a:bodyPr>
          <a:lstStyle>
            <a:lvl1pPr marL="0" indent="0">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2/17/2024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6764278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4630400" cy="82296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1057879" y="728803"/>
            <a:ext cx="962294" cy="1865126"/>
          </a:xfrm>
          <a:prstGeom prst="rect">
            <a:avLst/>
          </a:prstGeom>
          <a:noFill/>
        </p:spPr>
        <p:txBody>
          <a:bodyPr wrap="square" rtlCol="0">
            <a:spAutoFit/>
          </a:bodyPr>
          <a:lstStyle/>
          <a:p>
            <a:pPr algn="r"/>
            <a:r>
              <a:rPr lang="en-US" sz="11520" b="0" i="0" dirty="0">
                <a:solidFill>
                  <a:schemeClr val="accent1">
                    <a:lumMod val="60000"/>
                    <a:lumOff val="40000"/>
                  </a:schemeClr>
                </a:solidFill>
                <a:latin typeface="Arial"/>
                <a:cs typeface="Arial"/>
              </a:rPr>
              <a:t>“</a:t>
            </a:r>
          </a:p>
        </p:txBody>
      </p:sp>
      <p:sp>
        <p:nvSpPr>
          <p:cNvPr id="13" name="TextBox 12"/>
          <p:cNvSpPr txBox="1"/>
          <p:nvPr/>
        </p:nvSpPr>
        <p:spPr bwMode="gray">
          <a:xfrm>
            <a:off x="11861350" y="3136545"/>
            <a:ext cx="783316" cy="1865126"/>
          </a:xfrm>
          <a:prstGeom prst="rect">
            <a:avLst/>
          </a:prstGeom>
          <a:noFill/>
        </p:spPr>
        <p:txBody>
          <a:bodyPr wrap="square" rtlCol="0">
            <a:spAutoFit/>
          </a:bodyPr>
          <a:lstStyle/>
          <a:p>
            <a:pPr algn="r"/>
            <a:r>
              <a:rPr lang="en-US" sz="1152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898254" y="1178561"/>
            <a:ext cx="10144687" cy="3235958"/>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2335135" y="4414519"/>
            <a:ext cx="9277463" cy="410609"/>
          </a:xfrm>
        </p:spPr>
        <p:txBody>
          <a:bodyPr anchor="t">
            <a:normAutofit/>
          </a:bodyPr>
          <a:lstStyle>
            <a:lvl1pPr marL="0" indent="0">
              <a:buNone/>
              <a:defRPr lang="en-US" sz="1680" b="0" i="0" kern="1200" cap="small" dirty="0">
                <a:solidFill>
                  <a:schemeClr val="accent1">
                    <a:lumMod val="60000"/>
                    <a:lumOff val="40000"/>
                  </a:schemeClr>
                </a:solidFill>
                <a:latin typeface="+mn-lt"/>
                <a:ea typeface="+mn-ea"/>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0" name="Text Placeholder 3"/>
          <p:cNvSpPr>
            <a:spLocks noGrp="1"/>
          </p:cNvSpPr>
          <p:nvPr>
            <p:ph type="body" sz="half" idx="2"/>
          </p:nvPr>
        </p:nvSpPr>
        <p:spPr>
          <a:xfrm>
            <a:off x="1385946" y="6035040"/>
            <a:ext cx="11093876" cy="1197428"/>
          </a:xfrm>
        </p:spPr>
        <p:txBody>
          <a:bodyPr anchor="ctr">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2/17/2024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52264313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2844800"/>
            <a:ext cx="10590792" cy="2187017"/>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385945" y="6029960"/>
            <a:ext cx="10590791" cy="1032480"/>
          </a:xfrm>
        </p:spPr>
        <p:txBody>
          <a:bodyPr anchor="t"/>
          <a:lstStyle>
            <a:lvl1pPr marL="0" indent="0" algn="l">
              <a:buNone/>
              <a:defRPr sz="2400" cap="none">
                <a:solidFill>
                  <a:schemeClr val="accent1">
                    <a:lumMod val="60000"/>
                    <a:lumOff val="4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2/17/2024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9604641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lvl1pPr>
              <a:defRPr sz="4320"/>
            </a:lvl1pPr>
          </a:lstStyle>
          <a:p>
            <a:r>
              <a:rPr lang="en-US"/>
              <a:t>Click to edit Master title style</a:t>
            </a:r>
            <a:endParaRPr lang="en-US" dirty="0"/>
          </a:p>
        </p:txBody>
      </p:sp>
      <p:sp>
        <p:nvSpPr>
          <p:cNvPr id="3" name="Text Placeholder 2"/>
          <p:cNvSpPr>
            <a:spLocks noGrp="1"/>
          </p:cNvSpPr>
          <p:nvPr>
            <p:ph type="body" idx="1"/>
          </p:nvPr>
        </p:nvSpPr>
        <p:spPr>
          <a:xfrm>
            <a:off x="1385945" y="3124203"/>
            <a:ext cx="3770254"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6" name="Text Placeholder 3"/>
          <p:cNvSpPr>
            <a:spLocks noGrp="1"/>
          </p:cNvSpPr>
          <p:nvPr>
            <p:ph type="body" sz="half" idx="15"/>
          </p:nvPr>
        </p:nvSpPr>
        <p:spPr>
          <a:xfrm>
            <a:off x="1385944" y="3815717"/>
            <a:ext cx="3770255"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5415266" y="3124200"/>
            <a:ext cx="3776411"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Text Placeholder 3"/>
          <p:cNvSpPr>
            <a:spLocks noGrp="1"/>
          </p:cNvSpPr>
          <p:nvPr>
            <p:ph type="body" sz="half" idx="16"/>
          </p:nvPr>
        </p:nvSpPr>
        <p:spPr>
          <a:xfrm>
            <a:off x="5415266" y="3815716"/>
            <a:ext cx="3776411"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9465762" y="3124201"/>
            <a:ext cx="3774876"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20" name="Text Placeholder 3"/>
          <p:cNvSpPr>
            <a:spLocks noGrp="1"/>
          </p:cNvSpPr>
          <p:nvPr>
            <p:ph type="body" sz="half" idx="17"/>
          </p:nvPr>
        </p:nvSpPr>
        <p:spPr>
          <a:xfrm>
            <a:off x="9465995" y="3815715"/>
            <a:ext cx="3774643" cy="341675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17" name="Straight Connector 16"/>
          <p:cNvCxnSpPr/>
          <p:nvPr/>
        </p:nvCxnSpPr>
        <p:spPr>
          <a:xfrm>
            <a:off x="5284765"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9326881"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2/17/2024</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4790607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lvl1pPr>
              <a:defRPr sz="4320"/>
            </a:lvl1pPr>
          </a:lstStyle>
          <a:p>
            <a:r>
              <a:rPr lang="en-US"/>
              <a:t>Click to edit Master title style</a:t>
            </a:r>
            <a:endParaRPr lang="en-US" dirty="0"/>
          </a:p>
        </p:txBody>
      </p:sp>
      <p:sp>
        <p:nvSpPr>
          <p:cNvPr id="3" name="Text Placeholder 2"/>
          <p:cNvSpPr>
            <a:spLocks noGrp="1"/>
          </p:cNvSpPr>
          <p:nvPr>
            <p:ph type="body" idx="1"/>
          </p:nvPr>
        </p:nvSpPr>
        <p:spPr>
          <a:xfrm>
            <a:off x="1385945" y="5439413"/>
            <a:ext cx="3660526"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19" name="Picture Placeholder 2"/>
          <p:cNvSpPr>
            <a:spLocks noGrp="1" noChangeAspect="1"/>
          </p:cNvSpPr>
          <p:nvPr>
            <p:ph type="pic" idx="15"/>
          </p:nvPr>
        </p:nvSpPr>
        <p:spPr>
          <a:xfrm>
            <a:off x="1601464" y="3124200"/>
            <a:ext cx="3229490"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2" name="Text Placeholder 3"/>
          <p:cNvSpPr>
            <a:spLocks noGrp="1"/>
          </p:cNvSpPr>
          <p:nvPr>
            <p:ph type="body" sz="half" idx="18"/>
          </p:nvPr>
        </p:nvSpPr>
        <p:spPr>
          <a:xfrm>
            <a:off x="1385945" y="6130927"/>
            <a:ext cx="3660526"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Text Placeholder 4"/>
          <p:cNvSpPr>
            <a:spLocks noGrp="1"/>
          </p:cNvSpPr>
          <p:nvPr>
            <p:ph type="body" sz="quarter" idx="3"/>
          </p:nvPr>
        </p:nvSpPr>
        <p:spPr>
          <a:xfrm>
            <a:off x="5482638" y="5439413"/>
            <a:ext cx="3660526" cy="691516"/>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1" name="Picture Placeholder 2"/>
          <p:cNvSpPr>
            <a:spLocks noGrp="1" noChangeAspect="1"/>
          </p:cNvSpPr>
          <p:nvPr>
            <p:ph type="pic" idx="21"/>
          </p:nvPr>
        </p:nvSpPr>
        <p:spPr>
          <a:xfrm>
            <a:off x="5698155" y="3124200"/>
            <a:ext cx="3229492"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3" name="Text Placeholder 3"/>
          <p:cNvSpPr>
            <a:spLocks noGrp="1"/>
          </p:cNvSpPr>
          <p:nvPr>
            <p:ph type="body" sz="half" idx="19"/>
          </p:nvPr>
        </p:nvSpPr>
        <p:spPr>
          <a:xfrm>
            <a:off x="5484206" y="6130926"/>
            <a:ext cx="3660526"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14" name="Text Placeholder 4"/>
          <p:cNvSpPr>
            <a:spLocks noGrp="1"/>
          </p:cNvSpPr>
          <p:nvPr>
            <p:ph type="body" sz="quarter" idx="13"/>
          </p:nvPr>
        </p:nvSpPr>
        <p:spPr>
          <a:xfrm>
            <a:off x="9579331" y="5439414"/>
            <a:ext cx="3661314" cy="691514"/>
          </a:xfrm>
        </p:spPr>
        <p:txBody>
          <a:bodyPr anchor="b">
            <a:noAutofit/>
          </a:bodyPr>
          <a:lstStyle>
            <a:lvl1pPr marL="0" indent="0">
              <a:buNone/>
              <a:defRPr sz="2880" b="0">
                <a:solidFill>
                  <a:schemeClr val="accent1">
                    <a:lumMod val="60000"/>
                    <a:lumOff val="40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2" name="Picture Placeholder 2"/>
          <p:cNvSpPr>
            <a:spLocks noGrp="1" noChangeAspect="1"/>
          </p:cNvSpPr>
          <p:nvPr>
            <p:ph type="pic" idx="22"/>
          </p:nvPr>
        </p:nvSpPr>
        <p:spPr>
          <a:xfrm>
            <a:off x="9795637" y="3124200"/>
            <a:ext cx="3229490" cy="1909812"/>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24" name="Text Placeholder 3"/>
          <p:cNvSpPr>
            <a:spLocks noGrp="1"/>
          </p:cNvSpPr>
          <p:nvPr>
            <p:ph type="body" sz="half" idx="20"/>
          </p:nvPr>
        </p:nvSpPr>
        <p:spPr>
          <a:xfrm>
            <a:off x="9579330" y="6130925"/>
            <a:ext cx="3661315" cy="1101542"/>
          </a:xfrm>
        </p:spPr>
        <p:txBody>
          <a:bodyPr anchor="t">
            <a:normAutofit/>
          </a:bodyPr>
          <a:lstStyle>
            <a:lvl1pPr marL="0" indent="0">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cxnSp>
        <p:nvCxnSpPr>
          <p:cNvPr id="43" name="Straight Connector 42"/>
          <p:cNvCxnSpPr/>
          <p:nvPr/>
        </p:nvCxnSpPr>
        <p:spPr>
          <a:xfrm>
            <a:off x="5286997"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9357362" y="3083560"/>
            <a:ext cx="0" cy="41909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2/17/2024</a:t>
            </a:fld>
            <a:endParaRPr lang="en-US" dirty="0"/>
          </a:p>
        </p:txBody>
      </p:sp>
      <p:sp>
        <p:nvSpPr>
          <p:cNvPr id="8" name="Footer Placeholder 7"/>
          <p:cNvSpPr>
            <a:spLocks noGrp="1"/>
          </p:cNvSpPr>
          <p:nvPr>
            <p:ph type="ftr" sz="quarter" idx="11"/>
          </p:nvPr>
        </p:nvSpPr>
        <p:spPr>
          <a:xfrm>
            <a:off x="673333" y="7670206"/>
            <a:ext cx="4373138" cy="36576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79488619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385945" y="1168402"/>
            <a:ext cx="10590791" cy="84835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85945" y="3124200"/>
            <a:ext cx="10590791" cy="409956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2834527" y="7670206"/>
            <a:ext cx="1188719" cy="365759"/>
          </a:xfrm>
        </p:spPr>
        <p:txBody>
          <a:bodyPr/>
          <a:lstStyle/>
          <a:p>
            <a:fld id="{53086D93-FCAC-47E0-A2EE-787E62CA814C}" type="datetimeFigureOut">
              <a:rPr lang="en-US" dirty="0"/>
              <a:t>2/17/2024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21005221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10302283" y="1534160"/>
            <a:ext cx="1691958" cy="5698308"/>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385945" y="1534160"/>
            <a:ext cx="7507230" cy="569830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2783725" y="7670206"/>
            <a:ext cx="1190562" cy="365759"/>
          </a:xfrm>
        </p:spPr>
        <p:txBody>
          <a:bodyPr/>
          <a:lstStyle/>
          <a:p>
            <a:fld id="{CDA879A6-0FD0-4734-A311-86BFCA472E6E}" type="datetimeFigureOut">
              <a:rPr lang="en-US" dirty="0"/>
              <a:t>2/17/2024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20341400"/>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03643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385945" y="3124200"/>
            <a:ext cx="10590791" cy="4099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2/17/2024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26537428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5" y="3213174"/>
            <a:ext cx="5221230" cy="2740589"/>
          </a:xfrm>
        </p:spPr>
        <p:txBody>
          <a:bodyPr anchor="ct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8274671" y="3213173"/>
            <a:ext cx="4509054" cy="2740589"/>
          </a:xfrm>
        </p:spPr>
        <p:txBody>
          <a:bodyPr anchor="ctr"/>
          <a:lstStyle>
            <a:lvl1pPr marL="0" indent="0" algn="l">
              <a:buNone/>
              <a:defRPr sz="2400" cap="all">
                <a:solidFill>
                  <a:schemeClr val="accent1">
                    <a:lumMod val="60000"/>
                    <a:lumOff val="4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2/17/2024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4583769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385945" y="3124201"/>
            <a:ext cx="5790190" cy="409956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50455" y="3124200"/>
            <a:ext cx="5790191" cy="40995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2/17/2024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13124206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85946" y="3124200"/>
            <a:ext cx="5790188"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85945" y="3815715"/>
            <a:ext cx="5790190" cy="3408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50455" y="3124200"/>
            <a:ext cx="5790191" cy="691514"/>
          </a:xfrm>
        </p:spPr>
        <p:txBody>
          <a:bodyPr anchor="b">
            <a:noAutofit/>
          </a:bodyPr>
          <a:lstStyle>
            <a:lvl1pPr marL="0" indent="0">
              <a:buNone/>
              <a:defRPr sz="2880" b="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50455" y="3815715"/>
            <a:ext cx="5790191" cy="3408047"/>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2/17/2024</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4608138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385945" y="1168402"/>
            <a:ext cx="10513696" cy="848357"/>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2/17/2024</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3746857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2/17/2024</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59633541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6" y="1554480"/>
            <a:ext cx="3351790" cy="1920240"/>
          </a:xfrm>
        </p:spPr>
        <p:txBody>
          <a:bodyPr anchor="b"/>
          <a:lstStyle>
            <a:lvl1pPr algn="l">
              <a:defRPr sz="2880" b="0"/>
            </a:lvl1pPr>
          </a:lstStyle>
          <a:p>
            <a:r>
              <a:rPr lang="en-US"/>
              <a:t>Click to edit Master title style</a:t>
            </a:r>
            <a:endParaRPr lang="en-US" dirty="0"/>
          </a:p>
        </p:txBody>
      </p:sp>
      <p:sp>
        <p:nvSpPr>
          <p:cNvPr id="3" name="Content Placeholder 2"/>
          <p:cNvSpPr>
            <a:spLocks noGrp="1"/>
          </p:cNvSpPr>
          <p:nvPr>
            <p:ph idx="1"/>
          </p:nvPr>
        </p:nvSpPr>
        <p:spPr>
          <a:xfrm>
            <a:off x="6937375" y="1737360"/>
            <a:ext cx="6228079" cy="54864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385945" y="3755137"/>
            <a:ext cx="3351790" cy="3474719"/>
          </a:xfrm>
        </p:spPr>
        <p:txBody>
          <a:bodyPr/>
          <a:lstStyle>
            <a:lvl1pPr marL="0" indent="0">
              <a:buNone/>
              <a:defRPr sz="168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2/17/2024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42031144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4630400" cy="82296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385946" y="2032000"/>
            <a:ext cx="4638161" cy="2082800"/>
          </a:xfrm>
        </p:spPr>
        <p:txBody>
          <a:bodyPr anchor="b">
            <a:normAutofit/>
          </a:bodyPr>
          <a:lstStyle>
            <a:lvl1pPr algn="l">
              <a:defRPr sz="43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57444" y="1371600"/>
            <a:ext cx="3872632" cy="54864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385945" y="4389120"/>
            <a:ext cx="4631054" cy="1645920"/>
          </a:xfrm>
        </p:spPr>
        <p:txBody>
          <a:bodyPr>
            <a:normAutofit/>
          </a:bodyPr>
          <a:lstStyle>
            <a:lvl1pPr marL="0" indent="0">
              <a:buNone/>
              <a:defRPr sz="1680">
                <a:solidFill>
                  <a:schemeClr val="accent1">
                    <a:lumMod val="60000"/>
                    <a:lumOff val="40000"/>
                  </a:schemeClr>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2/17/2024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6068057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4630400" cy="8229600"/>
            <a:chOff x="0" y="0"/>
            <a:chExt cx="12192000" cy="6858000"/>
          </a:xfrm>
        </p:grpSpPr>
        <p:sp>
          <p:nvSpPr>
            <p:cNvPr id="7" name="Rectangle 6"/>
            <p:cNvSpPr/>
            <p:nvPr/>
          </p:nvSpPr>
          <p:spPr>
            <a:xfrm>
              <a:off x="0" y="0"/>
              <a:ext cx="12192000" cy="6858000"/>
            </a:xfrm>
            <a:prstGeom prst="rect">
              <a:avLst/>
            </a:prstGeom>
            <a:blipFill>
              <a:blip r:embed="rId20">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385945" y="1168402"/>
            <a:ext cx="10513696" cy="8483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385945" y="3124200"/>
            <a:ext cx="10513696" cy="40995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783725" y="7670206"/>
            <a:ext cx="1188719" cy="365759"/>
          </a:xfrm>
          <a:prstGeom prst="rect">
            <a:avLst/>
          </a:prstGeom>
        </p:spPr>
        <p:txBody>
          <a:bodyPr vert="horz" lIns="91440" tIns="45720" rIns="91440" bIns="45720" rtlCol="0" anchor="ctr"/>
          <a:lstStyle>
            <a:lvl1pPr algn="r">
              <a:defRPr sz="1200" b="1" i="0">
                <a:solidFill>
                  <a:schemeClr val="accent1"/>
                </a:solidFill>
              </a:defRPr>
            </a:lvl1pPr>
          </a:lstStyle>
          <a:p>
            <a:fld id="{2BE451C3-0FF4-47C4-B829-773ADF60F88C}" type="datetimeFigureOut">
              <a:rPr lang="en-US" dirty="0"/>
              <a:t>2/17/2024</a:t>
            </a:fld>
            <a:endParaRPr lang="en-US" dirty="0"/>
          </a:p>
        </p:txBody>
      </p:sp>
      <p:sp>
        <p:nvSpPr>
          <p:cNvPr id="5" name="Footer Placeholder 4"/>
          <p:cNvSpPr>
            <a:spLocks noGrp="1"/>
          </p:cNvSpPr>
          <p:nvPr>
            <p:ph type="ftr" sz="quarter" idx="3"/>
          </p:nvPr>
        </p:nvSpPr>
        <p:spPr>
          <a:xfrm>
            <a:off x="673333" y="7670206"/>
            <a:ext cx="4631754" cy="365761"/>
          </a:xfrm>
          <a:prstGeom prst="rect">
            <a:avLst/>
          </a:prstGeom>
        </p:spPr>
        <p:txBody>
          <a:bodyPr vert="horz" lIns="91440" tIns="45720" rIns="91440" bIns="45720" rtlCol="0" anchor="ctr"/>
          <a:lstStyle>
            <a:lvl1pPr algn="l">
              <a:defRPr sz="1200" b="1" i="0">
                <a:solidFill>
                  <a:schemeClr val="accent1"/>
                </a:solidFill>
              </a:defRPr>
            </a:lvl1pPr>
          </a:lstStyle>
          <a:p>
            <a:r>
              <a:rPr lang="en-US" dirty="0"/>
              <a:t>
              </a:t>
            </a:r>
          </a:p>
        </p:txBody>
      </p:sp>
      <p:sp>
        <p:nvSpPr>
          <p:cNvPr id="21" name="Rectangle 20"/>
          <p:cNvSpPr/>
          <p:nvPr/>
        </p:nvSpPr>
        <p:spPr>
          <a:xfrm>
            <a:off x="12525374" y="0"/>
            <a:ext cx="822960" cy="13716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2423049" y="354876"/>
            <a:ext cx="1005839" cy="921224"/>
          </a:xfrm>
          <a:prstGeom prst="rect">
            <a:avLst/>
          </a:prstGeom>
        </p:spPr>
        <p:txBody>
          <a:bodyPr vert="horz" lIns="91440" tIns="45720" rIns="91440" bIns="45720" rtlCol="0" anchor="b"/>
          <a:lstStyle>
            <a:lvl1pPr algn="ctr">
              <a:defRPr sz="3360" b="0" i="0">
                <a:solidFill>
                  <a:schemeClr val="bg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3683338"/>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Lst>
  <p:hf sldNum="0" hdr="0" ftr="0" dt="0"/>
  <p:txStyles>
    <p:titleStyle>
      <a:lvl1pPr algn="l" defTabSz="548640" rtl="0" eaLnBrk="1" latinLnBrk="0" hangingPunct="1">
        <a:spcBef>
          <a:spcPct val="0"/>
        </a:spcBef>
        <a:buNone/>
        <a:defRPr sz="432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SzPct val="80000"/>
        <a:buFont typeface="Wingdings 3" charset="2"/>
        <a:buChar char=""/>
        <a:defRPr sz="2160" b="0" i="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SzPct val="80000"/>
        <a:buFont typeface="Wingdings 3" charset="2"/>
        <a:buChar char=""/>
        <a:defRPr sz="1920" b="0" i="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SzPct val="80000"/>
        <a:buFont typeface="Wingdings 3" charset="2"/>
        <a:buChar char=""/>
        <a:defRPr sz="1680" b="0" i="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SzPct val="80000"/>
        <a:buFont typeface="Wingdings 3" charset="2"/>
        <a:buChar char=""/>
        <a:defRPr sz="1440" b="0" i="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8.xml"/><Relationship Id="rId6" Type="http://schemas.openxmlformats.org/officeDocument/2006/relationships/hyperlink" Target="https://gamma.app"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8.xml"/><Relationship Id="rId6" Type="http://schemas.openxmlformats.org/officeDocument/2006/relationships/image" Target="../media/image5.png"/><Relationship Id="rId5" Type="http://schemas.openxmlformats.org/officeDocument/2006/relationships/hyperlink" Target="https://gamma.app" TargetMode="Externa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8.xml"/><Relationship Id="rId6" Type="http://schemas.openxmlformats.org/officeDocument/2006/relationships/hyperlink" Target="https://gamma.app" TargetMode="External"/><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8.xml"/><Relationship Id="rId6" Type="http://schemas.openxmlformats.org/officeDocument/2006/relationships/image" Target="../media/image5.png"/><Relationship Id="rId5" Type="http://schemas.openxmlformats.org/officeDocument/2006/relationships/hyperlink" Target="https://gamma.app" TargetMode="Externa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8.xml"/><Relationship Id="rId6" Type="http://schemas.openxmlformats.org/officeDocument/2006/relationships/image" Target="../media/image5.png"/><Relationship Id="rId5" Type="http://schemas.openxmlformats.org/officeDocument/2006/relationships/hyperlink" Target="https://gamma.app" TargetMode="Externa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5.png"/><Relationship Id="rId5" Type="http://schemas.openxmlformats.org/officeDocument/2006/relationships/hyperlink" Target="https://gamma.app" TargetMode="Externa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hyperlink" Target="https://gamma.app" TargetMode="External"/><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8.xml"/><Relationship Id="rId6" Type="http://schemas.openxmlformats.org/officeDocument/2006/relationships/image" Target="../media/image5.png"/><Relationship Id="rId5" Type="http://schemas.openxmlformats.org/officeDocument/2006/relationships/hyperlink" Target="https://gamma.app" TargetMode="Externa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457200"/>
            <a:ext cx="7128772" cy="3568390"/>
          </a:xfrm>
          <a:prstGeom prst="rect">
            <a:avLst/>
          </a:prstGeom>
          <a:noFill/>
          <a:ln/>
        </p:spPr>
        <p:txBody>
          <a:bodyPr wrap="square" rtlCol="0" anchor="t"/>
          <a:lstStyle/>
          <a:p>
            <a:pPr marL="0" indent="0">
              <a:lnSpc>
                <a:spcPts val="6561"/>
              </a:lnSpc>
              <a:buNone/>
            </a:pPr>
            <a:r>
              <a:rPr lang="en-US" sz="5249" dirty="0">
                <a:solidFill>
                  <a:srgbClr val="F2F0F4"/>
                </a:solidFill>
                <a:latin typeface="Montserrat" pitchFamily="34" charset="0"/>
                <a:ea typeface="Montserrat" pitchFamily="34" charset="-122"/>
                <a:cs typeface="Montserrat" pitchFamily="34" charset="-120"/>
              </a:rPr>
              <a:t>Introduction to Drone Delivery System for Medical Supplies using machine learning </a:t>
            </a:r>
            <a:endParaRPr lang="en-US" sz="5249" dirty="0"/>
          </a:p>
        </p:txBody>
      </p:sp>
      <p:sp>
        <p:nvSpPr>
          <p:cNvPr id="6" name="Text 2"/>
          <p:cNvSpPr/>
          <p:nvPr/>
        </p:nvSpPr>
        <p:spPr>
          <a:xfrm>
            <a:off x="6319599" y="4678680"/>
            <a:ext cx="7477601"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Drone delivery systems offer a revolutionary way to transport medical supplies to remote and war-hit regions, overcoming traditional logistical challenges.</a:t>
            </a:r>
            <a:endParaRPr lang="en-US" sz="1750" dirty="0"/>
          </a:p>
        </p:txBody>
      </p:sp>
      <p:sp>
        <p:nvSpPr>
          <p:cNvPr id="7" name="Shape 3"/>
          <p:cNvSpPr/>
          <p:nvPr/>
        </p:nvSpPr>
        <p:spPr>
          <a:xfrm>
            <a:off x="6319599" y="6011466"/>
            <a:ext cx="355402" cy="355402"/>
          </a:xfrm>
          <a:prstGeom prst="roundRect">
            <a:avLst>
              <a:gd name="adj" fmla="val 25726039"/>
            </a:avLst>
          </a:prstGeom>
          <a:noFill/>
          <a:ln w="7620">
            <a:solidFill>
              <a:srgbClr val="FFFFFF"/>
            </a:solidFill>
            <a:prstDash val="solid"/>
          </a:ln>
        </p:spPr>
      </p:sp>
      <p:pic>
        <p:nvPicPr>
          <p:cNvPr id="8" name="Image 2" descr="preencoded.png"/>
          <p:cNvPicPr>
            <a:picLocks noChangeAspect="1"/>
          </p:cNvPicPr>
          <p:nvPr/>
        </p:nvPicPr>
        <p:blipFill>
          <a:blip r:embed="rId5"/>
          <a:stretch>
            <a:fillRect/>
          </a:stretch>
        </p:blipFill>
        <p:spPr>
          <a:xfrm>
            <a:off x="6327219" y="6019086"/>
            <a:ext cx="340162" cy="340162"/>
          </a:xfrm>
          <a:prstGeom prst="rect">
            <a:avLst/>
          </a:prstGeom>
        </p:spPr>
      </p:pic>
      <p:sp>
        <p:nvSpPr>
          <p:cNvPr id="9" name="Text 4"/>
          <p:cNvSpPr/>
          <p:nvPr/>
        </p:nvSpPr>
        <p:spPr>
          <a:xfrm>
            <a:off x="6786086" y="5994797"/>
            <a:ext cx="2193846" cy="388858"/>
          </a:xfrm>
          <a:prstGeom prst="rect">
            <a:avLst/>
          </a:prstGeom>
          <a:noFill/>
          <a:ln/>
        </p:spPr>
        <p:txBody>
          <a:bodyPr wrap="none" rtlCol="0" anchor="t"/>
          <a:lstStyle/>
          <a:p>
            <a:pPr marL="0" indent="0" algn="l">
              <a:lnSpc>
                <a:spcPts val="3062"/>
              </a:lnSpc>
              <a:buNone/>
            </a:pPr>
            <a:r>
              <a:rPr lang="en-US" sz="2187" b="1" dirty="0">
                <a:solidFill>
                  <a:srgbClr val="DCD7E5"/>
                </a:solidFill>
                <a:latin typeface="Heebo" pitchFamily="34" charset="0"/>
                <a:ea typeface="Heebo" pitchFamily="34" charset="-122"/>
                <a:cs typeface="Heebo" pitchFamily="34" charset="-120"/>
              </a:rPr>
              <a:t>by bhavik sharma</a:t>
            </a:r>
            <a:endParaRPr lang="en-US" sz="2187" dirty="0"/>
          </a:p>
        </p:txBody>
      </p:sp>
      <p:pic>
        <p:nvPicPr>
          <p:cNvPr id="10"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1515308"/>
            <a:ext cx="9306401" cy="2083118"/>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Case Studies of Successful Drone Delivery Systems in Remote and War-Hit Regions</a:t>
            </a:r>
            <a:endParaRPr lang="en-US" sz="4374" dirty="0"/>
          </a:p>
        </p:txBody>
      </p:sp>
      <p:sp>
        <p:nvSpPr>
          <p:cNvPr id="6" name="Shape 2"/>
          <p:cNvSpPr/>
          <p:nvPr/>
        </p:nvSpPr>
        <p:spPr>
          <a:xfrm>
            <a:off x="1144310" y="3931682"/>
            <a:ext cx="44410" cy="2782491"/>
          </a:xfrm>
          <a:prstGeom prst="roundRect">
            <a:avLst>
              <a:gd name="adj" fmla="val 225151"/>
            </a:avLst>
          </a:prstGeom>
          <a:solidFill>
            <a:srgbClr val="552C86"/>
          </a:solidFill>
          <a:ln/>
        </p:spPr>
      </p:sp>
      <p:sp>
        <p:nvSpPr>
          <p:cNvPr id="7" name="Shape 3"/>
          <p:cNvSpPr/>
          <p:nvPr/>
        </p:nvSpPr>
        <p:spPr>
          <a:xfrm>
            <a:off x="1416427" y="4332982"/>
            <a:ext cx="777597" cy="44410"/>
          </a:xfrm>
          <a:prstGeom prst="roundRect">
            <a:avLst>
              <a:gd name="adj" fmla="val 225151"/>
            </a:avLst>
          </a:prstGeom>
          <a:solidFill>
            <a:srgbClr val="552C86"/>
          </a:solidFill>
          <a:ln/>
        </p:spPr>
      </p:sp>
      <p:sp>
        <p:nvSpPr>
          <p:cNvPr id="8" name="Shape 4"/>
          <p:cNvSpPr/>
          <p:nvPr/>
        </p:nvSpPr>
        <p:spPr>
          <a:xfrm>
            <a:off x="916484" y="4105275"/>
            <a:ext cx="499943" cy="499943"/>
          </a:xfrm>
          <a:prstGeom prst="roundRect">
            <a:avLst>
              <a:gd name="adj" fmla="val 20000"/>
            </a:avLst>
          </a:prstGeom>
          <a:solidFill>
            <a:srgbClr val="3C136D"/>
          </a:solidFill>
          <a:ln w="7620">
            <a:solidFill>
              <a:srgbClr val="552C86"/>
            </a:solidFill>
            <a:prstDash val="solid"/>
          </a:ln>
        </p:spPr>
      </p:sp>
      <p:sp>
        <p:nvSpPr>
          <p:cNvPr id="9" name="Text 5"/>
          <p:cNvSpPr/>
          <p:nvPr/>
        </p:nvSpPr>
        <p:spPr>
          <a:xfrm>
            <a:off x="1106269" y="4146947"/>
            <a:ext cx="120372"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10" name="Text 6"/>
          <p:cNvSpPr/>
          <p:nvPr/>
        </p:nvSpPr>
        <p:spPr>
          <a:xfrm>
            <a:off x="2388513" y="4153853"/>
            <a:ext cx="4637484"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Rwanda's Medical Drone Delivery</a:t>
            </a:r>
            <a:endParaRPr lang="en-US" sz="2187" dirty="0"/>
          </a:p>
        </p:txBody>
      </p:sp>
      <p:sp>
        <p:nvSpPr>
          <p:cNvPr id="11" name="Text 7"/>
          <p:cNvSpPr/>
          <p:nvPr/>
        </p:nvSpPr>
        <p:spPr>
          <a:xfrm>
            <a:off x="2388513" y="4634270"/>
            <a:ext cx="7751088" cy="355402"/>
          </a:xfrm>
          <a:prstGeom prst="rect">
            <a:avLst/>
          </a:prstGeom>
          <a:noFill/>
          <a:ln/>
        </p:spPr>
        <p:txBody>
          <a:bodyPr wrap="non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Established efficient emergency medical deliveries to remote locations.</a:t>
            </a:r>
            <a:endParaRPr lang="en-US" sz="1750" dirty="0"/>
          </a:p>
        </p:txBody>
      </p:sp>
      <p:sp>
        <p:nvSpPr>
          <p:cNvPr id="12" name="Shape 8"/>
          <p:cNvSpPr/>
          <p:nvPr/>
        </p:nvSpPr>
        <p:spPr>
          <a:xfrm>
            <a:off x="1416427" y="5835313"/>
            <a:ext cx="777597" cy="44410"/>
          </a:xfrm>
          <a:prstGeom prst="roundRect">
            <a:avLst>
              <a:gd name="adj" fmla="val 225151"/>
            </a:avLst>
          </a:prstGeom>
          <a:solidFill>
            <a:srgbClr val="552C86"/>
          </a:solidFill>
          <a:ln/>
        </p:spPr>
      </p:sp>
      <p:sp>
        <p:nvSpPr>
          <p:cNvPr id="13" name="Shape 9"/>
          <p:cNvSpPr/>
          <p:nvPr/>
        </p:nvSpPr>
        <p:spPr>
          <a:xfrm>
            <a:off x="916484" y="5607606"/>
            <a:ext cx="499943" cy="499943"/>
          </a:xfrm>
          <a:prstGeom prst="roundRect">
            <a:avLst>
              <a:gd name="adj" fmla="val 20000"/>
            </a:avLst>
          </a:prstGeom>
          <a:solidFill>
            <a:srgbClr val="3C136D"/>
          </a:solidFill>
          <a:ln w="7620">
            <a:solidFill>
              <a:srgbClr val="552C86"/>
            </a:solidFill>
            <a:prstDash val="solid"/>
          </a:ln>
        </p:spPr>
      </p:sp>
      <p:sp>
        <p:nvSpPr>
          <p:cNvPr id="14" name="Text 10"/>
          <p:cNvSpPr/>
          <p:nvPr/>
        </p:nvSpPr>
        <p:spPr>
          <a:xfrm>
            <a:off x="1071741" y="5649278"/>
            <a:ext cx="189309"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5" name="Text 11"/>
          <p:cNvSpPr/>
          <p:nvPr/>
        </p:nvSpPr>
        <p:spPr>
          <a:xfrm>
            <a:off x="2388513" y="5656183"/>
            <a:ext cx="5073372"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Afghanistan's Blood Delivery System</a:t>
            </a:r>
            <a:endParaRPr lang="en-US" sz="2187" dirty="0"/>
          </a:p>
        </p:txBody>
      </p:sp>
      <p:sp>
        <p:nvSpPr>
          <p:cNvPr id="16" name="Text 12"/>
          <p:cNvSpPr/>
          <p:nvPr/>
        </p:nvSpPr>
        <p:spPr>
          <a:xfrm>
            <a:off x="2388513" y="6136600"/>
            <a:ext cx="7751088" cy="355402"/>
          </a:xfrm>
          <a:prstGeom prst="rect">
            <a:avLst/>
          </a:prstGeom>
          <a:noFill/>
          <a:ln/>
        </p:spPr>
        <p:txBody>
          <a:bodyPr wrap="non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Improved blood transfusion services in challenging terrains.</a:t>
            </a:r>
            <a:endParaRPr lang="en-US" sz="1750" dirty="0"/>
          </a:p>
        </p:txBody>
      </p:sp>
      <p:pic>
        <p:nvPicPr>
          <p:cNvPr id="1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1922145"/>
            <a:ext cx="10554414" cy="2083118"/>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Future Prospects and Potential Advancements in Drone Delivery Technology</a:t>
            </a:r>
            <a:endParaRPr lang="en-US" sz="4374" dirty="0"/>
          </a:p>
        </p:txBody>
      </p:sp>
      <p:pic>
        <p:nvPicPr>
          <p:cNvPr id="5" name="Image 1" descr="preencoded.png"/>
          <p:cNvPicPr>
            <a:picLocks noChangeAspect="1"/>
          </p:cNvPicPr>
          <p:nvPr/>
        </p:nvPicPr>
        <p:blipFill>
          <a:blip r:embed="rId4"/>
          <a:stretch>
            <a:fillRect/>
          </a:stretch>
        </p:blipFill>
        <p:spPr>
          <a:xfrm>
            <a:off x="2037993" y="4449604"/>
            <a:ext cx="444341" cy="444341"/>
          </a:xfrm>
          <a:prstGeom prst="rect">
            <a:avLst/>
          </a:prstGeom>
        </p:spPr>
      </p:pic>
      <p:sp>
        <p:nvSpPr>
          <p:cNvPr id="6" name="Text 2"/>
          <p:cNvSpPr/>
          <p:nvPr/>
        </p:nvSpPr>
        <p:spPr>
          <a:xfrm>
            <a:off x="2037993" y="5116116"/>
            <a:ext cx="3620333" cy="347186"/>
          </a:xfrm>
          <a:prstGeom prst="rect">
            <a:avLst/>
          </a:prstGeom>
          <a:noFill/>
          <a:ln/>
        </p:spPr>
        <p:txBody>
          <a:bodyPr wrap="none" rtlCol="0" anchor="t"/>
          <a:lstStyle/>
          <a:p>
            <a:pPr marL="0" indent="0" algn="l">
              <a:lnSpc>
                <a:spcPts val="2734"/>
              </a:lnSpc>
              <a:buNone/>
            </a:pPr>
            <a:r>
              <a:rPr lang="en-US" sz="2187" dirty="0">
                <a:solidFill>
                  <a:srgbClr val="F2F0F4"/>
                </a:solidFill>
                <a:latin typeface="Montserrat" pitchFamily="34" charset="0"/>
                <a:ea typeface="Montserrat" pitchFamily="34" charset="-122"/>
                <a:cs typeface="Montserrat" pitchFamily="34" charset="-120"/>
              </a:rPr>
              <a:t>Technological Innovations</a:t>
            </a:r>
            <a:endParaRPr lang="en-US" sz="2187" dirty="0"/>
          </a:p>
        </p:txBody>
      </p:sp>
      <p:sp>
        <p:nvSpPr>
          <p:cNvPr id="7" name="Text 3"/>
          <p:cNvSpPr/>
          <p:nvPr/>
        </p:nvSpPr>
        <p:spPr>
          <a:xfrm>
            <a:off x="2037993" y="5596533"/>
            <a:ext cx="5110520" cy="710803"/>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Advancements in drone capabilities for enhanced range and precision.</a:t>
            </a:r>
            <a:endParaRPr lang="en-US" sz="1750" dirty="0"/>
          </a:p>
        </p:txBody>
      </p:sp>
      <p:pic>
        <p:nvPicPr>
          <p:cNvPr id="8" name="Image 2" descr="preencoded.png"/>
          <p:cNvPicPr>
            <a:picLocks noChangeAspect="1"/>
          </p:cNvPicPr>
          <p:nvPr/>
        </p:nvPicPr>
        <p:blipFill>
          <a:blip r:embed="rId5"/>
          <a:stretch>
            <a:fillRect/>
          </a:stretch>
        </p:blipFill>
        <p:spPr>
          <a:xfrm>
            <a:off x="7481768" y="4449604"/>
            <a:ext cx="444341" cy="444341"/>
          </a:xfrm>
          <a:prstGeom prst="rect">
            <a:avLst/>
          </a:prstGeom>
        </p:spPr>
      </p:pic>
      <p:sp>
        <p:nvSpPr>
          <p:cNvPr id="9" name="Text 4"/>
          <p:cNvSpPr/>
          <p:nvPr/>
        </p:nvSpPr>
        <p:spPr>
          <a:xfrm>
            <a:off x="7481768" y="5116116"/>
            <a:ext cx="2259568" cy="347186"/>
          </a:xfrm>
          <a:prstGeom prst="rect">
            <a:avLst/>
          </a:prstGeom>
          <a:noFill/>
          <a:ln/>
        </p:spPr>
        <p:txBody>
          <a:bodyPr wrap="none" rtlCol="0" anchor="t"/>
          <a:lstStyle/>
          <a:p>
            <a:pPr marL="0" indent="0" algn="l">
              <a:lnSpc>
                <a:spcPts val="2734"/>
              </a:lnSpc>
              <a:buNone/>
            </a:pPr>
            <a:r>
              <a:rPr lang="en-US" sz="2187" dirty="0">
                <a:solidFill>
                  <a:srgbClr val="F2F0F4"/>
                </a:solidFill>
                <a:latin typeface="Montserrat" pitchFamily="34" charset="0"/>
                <a:ea typeface="Montserrat" pitchFamily="34" charset="-122"/>
                <a:cs typeface="Montserrat" pitchFamily="34" charset="-120"/>
              </a:rPr>
              <a:t>Global Adoption</a:t>
            </a:r>
            <a:endParaRPr lang="en-US" sz="2187" dirty="0"/>
          </a:p>
        </p:txBody>
      </p:sp>
      <p:sp>
        <p:nvSpPr>
          <p:cNvPr id="10" name="Text 5"/>
          <p:cNvSpPr/>
          <p:nvPr/>
        </p:nvSpPr>
        <p:spPr>
          <a:xfrm>
            <a:off x="7481768" y="5596533"/>
            <a:ext cx="5110639" cy="710803"/>
          </a:xfrm>
          <a:prstGeom prst="rect">
            <a:avLst/>
          </a:prstGeom>
          <a:noFill/>
          <a:ln/>
        </p:spPr>
        <p:txBody>
          <a:bodyPr wrap="squar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Increased integration of drone technology in healthcare supply chains globally.</a:t>
            </a:r>
            <a:endParaRPr lang="en-US" sz="1750" dirty="0"/>
          </a:p>
        </p:txBody>
      </p:sp>
      <p:pic>
        <p:nvPicPr>
          <p:cNvPr id="11"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037993" y="4456628"/>
            <a:ext cx="4443889" cy="694373"/>
          </a:xfrm>
          <a:prstGeom prst="rect">
            <a:avLst/>
          </a:prstGeom>
          <a:noFill/>
          <a:ln/>
        </p:spPr>
        <p:txBody>
          <a:bodyPr wrap="non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Conclusion</a:t>
            </a:r>
            <a:endParaRPr lang="en-US" sz="4374" dirty="0"/>
          </a:p>
        </p:txBody>
      </p:sp>
      <p:sp>
        <p:nvSpPr>
          <p:cNvPr id="6" name="Text 2"/>
          <p:cNvSpPr/>
          <p:nvPr/>
        </p:nvSpPr>
        <p:spPr>
          <a:xfrm>
            <a:off x="2037993" y="5484257"/>
            <a:ext cx="10554414" cy="1066205"/>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Drone delivery systems present a promising avenue to revolutionize medical supply chains, offering a lifeline to remote and war-hit regions. Overcoming challenges through innovation is vital for achieving widespread success in this field.</a:t>
            </a:r>
            <a:endParaRPr lang="en-US" sz="1750" dirty="0"/>
          </a:p>
        </p:txBody>
      </p:sp>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037993" y="3574733"/>
            <a:ext cx="10554414" cy="2083118"/>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Importance of Delivering Medical Supplies to Remote and War-Hit Regions</a:t>
            </a:r>
            <a:endParaRPr lang="en-US" sz="4374" dirty="0"/>
          </a:p>
        </p:txBody>
      </p:sp>
      <p:sp>
        <p:nvSpPr>
          <p:cNvPr id="6" name="Shape 2"/>
          <p:cNvSpPr/>
          <p:nvPr/>
        </p:nvSpPr>
        <p:spPr>
          <a:xfrm>
            <a:off x="2037993" y="6164699"/>
            <a:ext cx="499943" cy="499943"/>
          </a:xfrm>
          <a:prstGeom prst="roundRect">
            <a:avLst>
              <a:gd name="adj" fmla="val 20000"/>
            </a:avLst>
          </a:prstGeom>
          <a:solidFill>
            <a:srgbClr val="3C136D"/>
          </a:solidFill>
          <a:ln w="7620">
            <a:solidFill>
              <a:srgbClr val="552C86"/>
            </a:solidFill>
            <a:prstDash val="solid"/>
          </a:ln>
        </p:spPr>
      </p:sp>
      <p:sp>
        <p:nvSpPr>
          <p:cNvPr id="7" name="Text 3"/>
          <p:cNvSpPr/>
          <p:nvPr/>
        </p:nvSpPr>
        <p:spPr>
          <a:xfrm>
            <a:off x="2227778" y="6206371"/>
            <a:ext cx="120372"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8" name="Text 4"/>
          <p:cNvSpPr/>
          <p:nvPr/>
        </p:nvSpPr>
        <p:spPr>
          <a:xfrm>
            <a:off x="2760107" y="6241018"/>
            <a:ext cx="2470309"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Lifesaving Impact</a:t>
            </a:r>
            <a:endParaRPr lang="en-US" sz="2187" dirty="0"/>
          </a:p>
        </p:txBody>
      </p:sp>
      <p:sp>
        <p:nvSpPr>
          <p:cNvPr id="9" name="Text 5"/>
          <p:cNvSpPr/>
          <p:nvPr/>
        </p:nvSpPr>
        <p:spPr>
          <a:xfrm>
            <a:off x="2760107" y="6721435"/>
            <a:ext cx="4444008"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Timely supply of medical supplies can save lives in critical situations.</a:t>
            </a:r>
            <a:endParaRPr lang="en-US" sz="1750" dirty="0"/>
          </a:p>
        </p:txBody>
      </p:sp>
      <p:sp>
        <p:nvSpPr>
          <p:cNvPr id="10" name="Shape 6"/>
          <p:cNvSpPr/>
          <p:nvPr/>
        </p:nvSpPr>
        <p:spPr>
          <a:xfrm>
            <a:off x="7426285" y="6164699"/>
            <a:ext cx="499943" cy="499943"/>
          </a:xfrm>
          <a:prstGeom prst="roundRect">
            <a:avLst>
              <a:gd name="adj" fmla="val 20000"/>
            </a:avLst>
          </a:prstGeom>
          <a:solidFill>
            <a:srgbClr val="3C136D"/>
          </a:solidFill>
          <a:ln w="7620">
            <a:solidFill>
              <a:srgbClr val="552C86"/>
            </a:solidFill>
            <a:prstDash val="solid"/>
          </a:ln>
        </p:spPr>
      </p:sp>
      <p:sp>
        <p:nvSpPr>
          <p:cNvPr id="11" name="Text 7"/>
          <p:cNvSpPr/>
          <p:nvPr/>
        </p:nvSpPr>
        <p:spPr>
          <a:xfrm>
            <a:off x="7581543" y="6206371"/>
            <a:ext cx="189309"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2" name="Text 8"/>
          <p:cNvSpPr/>
          <p:nvPr/>
        </p:nvSpPr>
        <p:spPr>
          <a:xfrm>
            <a:off x="8148399" y="6241018"/>
            <a:ext cx="2895481"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Access to Healthcare</a:t>
            </a:r>
            <a:endParaRPr lang="en-US" sz="2187" dirty="0"/>
          </a:p>
        </p:txBody>
      </p:sp>
      <p:sp>
        <p:nvSpPr>
          <p:cNvPr id="13" name="Text 9"/>
          <p:cNvSpPr/>
          <p:nvPr/>
        </p:nvSpPr>
        <p:spPr>
          <a:xfrm>
            <a:off x="8148399" y="6721435"/>
            <a:ext cx="4444008"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Enables access to healthcare in areas with limited infrastructure.</a:t>
            </a:r>
            <a:endParaRPr lang="en-US" sz="1750" dirty="0"/>
          </a:p>
        </p:txBody>
      </p:sp>
      <p:pic>
        <p:nvPicPr>
          <p:cNvPr id="14"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2185988"/>
            <a:ext cx="9306401" cy="2083118"/>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Technical Challenges in Implementing a Drone Delivery System and in the further slides their solutions - </a:t>
            </a:r>
            <a:endParaRPr lang="en-US" sz="4374" dirty="0"/>
          </a:p>
        </p:txBody>
      </p:sp>
      <p:sp>
        <p:nvSpPr>
          <p:cNvPr id="6" name="Shape 2"/>
          <p:cNvSpPr/>
          <p:nvPr/>
        </p:nvSpPr>
        <p:spPr>
          <a:xfrm>
            <a:off x="833199" y="4775954"/>
            <a:ext cx="499943" cy="499943"/>
          </a:xfrm>
          <a:prstGeom prst="roundRect">
            <a:avLst>
              <a:gd name="adj" fmla="val 20000"/>
            </a:avLst>
          </a:prstGeom>
          <a:solidFill>
            <a:srgbClr val="3C136D"/>
          </a:solidFill>
          <a:ln w="7620">
            <a:solidFill>
              <a:srgbClr val="552C86"/>
            </a:solidFill>
            <a:prstDash val="solid"/>
          </a:ln>
        </p:spPr>
      </p:sp>
      <p:sp>
        <p:nvSpPr>
          <p:cNvPr id="7" name="Text 3"/>
          <p:cNvSpPr/>
          <p:nvPr/>
        </p:nvSpPr>
        <p:spPr>
          <a:xfrm>
            <a:off x="1022985" y="4817626"/>
            <a:ext cx="120372"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8" name="Text 4"/>
          <p:cNvSpPr/>
          <p:nvPr/>
        </p:nvSpPr>
        <p:spPr>
          <a:xfrm>
            <a:off x="1555313" y="4852273"/>
            <a:ext cx="270081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Range and Payload</a:t>
            </a:r>
            <a:endParaRPr lang="en-US" sz="2187" dirty="0"/>
          </a:p>
        </p:txBody>
      </p:sp>
      <p:sp>
        <p:nvSpPr>
          <p:cNvPr id="9" name="Text 5"/>
          <p:cNvSpPr/>
          <p:nvPr/>
        </p:nvSpPr>
        <p:spPr>
          <a:xfrm>
            <a:off x="1555313" y="5332690"/>
            <a:ext cx="382000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Addressing limitations on distance and weight carrying capacity.</a:t>
            </a:r>
            <a:endParaRPr lang="en-US" sz="1750" dirty="0"/>
          </a:p>
        </p:txBody>
      </p:sp>
      <p:sp>
        <p:nvSpPr>
          <p:cNvPr id="10" name="Shape 6"/>
          <p:cNvSpPr/>
          <p:nvPr/>
        </p:nvSpPr>
        <p:spPr>
          <a:xfrm>
            <a:off x="5597485" y="4775954"/>
            <a:ext cx="499943" cy="499943"/>
          </a:xfrm>
          <a:prstGeom prst="roundRect">
            <a:avLst>
              <a:gd name="adj" fmla="val 20000"/>
            </a:avLst>
          </a:prstGeom>
          <a:solidFill>
            <a:srgbClr val="3C136D"/>
          </a:solidFill>
          <a:ln w="7620">
            <a:solidFill>
              <a:srgbClr val="552C86"/>
            </a:solidFill>
            <a:prstDash val="solid"/>
          </a:ln>
        </p:spPr>
      </p:sp>
      <p:sp>
        <p:nvSpPr>
          <p:cNvPr id="11" name="Text 7"/>
          <p:cNvSpPr/>
          <p:nvPr/>
        </p:nvSpPr>
        <p:spPr>
          <a:xfrm>
            <a:off x="5752743" y="4817626"/>
            <a:ext cx="189309" cy="416481"/>
          </a:xfrm>
          <a:prstGeom prst="rect">
            <a:avLst/>
          </a:prstGeom>
          <a:noFill/>
          <a:ln/>
        </p:spPr>
        <p:txBody>
          <a:bodyPr wrap="none" rtlCol="0" anchor="t"/>
          <a:lstStyle/>
          <a:p>
            <a:pPr marL="0" indent="0" algn="ctr">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2" name="Text 8"/>
          <p:cNvSpPr/>
          <p:nvPr/>
        </p:nvSpPr>
        <p:spPr>
          <a:xfrm>
            <a:off x="6319599" y="4852273"/>
            <a:ext cx="222194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Navigation</a:t>
            </a:r>
            <a:endParaRPr lang="en-US" sz="2187" dirty="0"/>
          </a:p>
        </p:txBody>
      </p:sp>
      <p:sp>
        <p:nvSpPr>
          <p:cNvPr id="13" name="Text 9"/>
          <p:cNvSpPr/>
          <p:nvPr/>
        </p:nvSpPr>
        <p:spPr>
          <a:xfrm>
            <a:off x="6319599" y="5332690"/>
            <a:ext cx="3820001"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Developing precise GPS navigation to reach remote locations.</a:t>
            </a:r>
            <a:endParaRPr lang="en-US" sz="1750" dirty="0"/>
          </a:p>
        </p:txBody>
      </p:sp>
      <p:pic>
        <p:nvPicPr>
          <p:cNvPr id="14"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FD05091-817C-0F77-74A7-C9D96289B680}"/>
              </a:ext>
            </a:extLst>
          </p:cNvPr>
          <p:cNvSpPr txBox="1"/>
          <p:nvPr/>
        </p:nvSpPr>
        <p:spPr>
          <a:xfrm>
            <a:off x="1427356" y="3200401"/>
            <a:ext cx="9668107" cy="3970318"/>
          </a:xfrm>
          <a:prstGeom prst="rect">
            <a:avLst/>
          </a:prstGeom>
          <a:noFill/>
        </p:spPr>
        <p:txBody>
          <a:bodyPr wrap="square">
            <a:spAutoFit/>
          </a:bodyPr>
          <a:lstStyle/>
          <a:p>
            <a:r>
              <a:rPr lang="en-IN" sz="2800" dirty="0"/>
              <a:t>Drone delivery requires an advanced fleet management software like </a:t>
            </a:r>
            <a:r>
              <a:rPr lang="en-IN" sz="2800" dirty="0" err="1"/>
              <a:t>FlytBase</a:t>
            </a:r>
            <a:r>
              <a:rPr lang="en-IN" sz="2800" dirty="0"/>
              <a:t> that helps plan &amp; execute long-range EVLOS/BVLOS flights with live tracking and drone control over 4G/LTE/5G.FlytBase Delivery is a cloud-based offering that can be used for package delivery operations.</a:t>
            </a:r>
          </a:p>
          <a:p>
            <a:r>
              <a:rPr lang="en-IN" sz="2800" dirty="0"/>
              <a:t>In our application we will be using the </a:t>
            </a:r>
            <a:r>
              <a:rPr lang="en-IN" sz="2800" dirty="0" err="1"/>
              <a:t>FlytBase</a:t>
            </a:r>
            <a:r>
              <a:rPr lang="en-IN" sz="2800" dirty="0"/>
              <a:t> software for software unification  </a:t>
            </a:r>
          </a:p>
          <a:p>
            <a:r>
              <a:rPr lang="en-IN" sz="2800" dirty="0" err="1"/>
              <a:t>Webiste</a:t>
            </a:r>
            <a:r>
              <a:rPr lang="en-IN" sz="2800" dirty="0"/>
              <a:t> for </a:t>
            </a:r>
            <a:r>
              <a:rPr lang="en-IN" sz="2800" dirty="0" err="1"/>
              <a:t>flytbase</a:t>
            </a:r>
            <a:r>
              <a:rPr lang="en-IN" sz="2800" dirty="0"/>
              <a:t> -https://www.flytbase.com/</a:t>
            </a:r>
          </a:p>
        </p:txBody>
      </p:sp>
    </p:spTree>
    <p:extLst>
      <p:ext uri="{BB962C8B-B14F-4D97-AF65-F5344CB8AC3E}">
        <p14:creationId xmlns:p14="http://schemas.microsoft.com/office/powerpoint/2010/main" val="1371696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AE9B36-1700-3058-18B5-A40DB061674A}"/>
              </a:ext>
            </a:extLst>
          </p:cNvPr>
          <p:cNvSpPr txBox="1"/>
          <p:nvPr/>
        </p:nvSpPr>
        <p:spPr>
          <a:xfrm>
            <a:off x="970154" y="3211551"/>
            <a:ext cx="10459845" cy="3970318"/>
          </a:xfrm>
          <a:prstGeom prst="rect">
            <a:avLst/>
          </a:prstGeom>
          <a:noFill/>
        </p:spPr>
        <p:txBody>
          <a:bodyPr wrap="square" rtlCol="0">
            <a:spAutoFit/>
          </a:bodyPr>
          <a:lstStyle/>
          <a:p>
            <a:r>
              <a:rPr lang="en-IN" dirty="0"/>
              <a:t>Our drones will not be completely human controlled instead they will be trained on machine learning algorithms to more accurately pinpoint the location of the next person in the area </a:t>
            </a:r>
          </a:p>
          <a:p>
            <a:r>
              <a:rPr lang="en-IN" dirty="0"/>
              <a:t>This is because – </a:t>
            </a:r>
          </a:p>
          <a:p>
            <a:br>
              <a:rPr lang="en-IN" dirty="0"/>
            </a:br>
            <a:r>
              <a:rPr lang="en-IN" dirty="0"/>
              <a:t>1. </a:t>
            </a:r>
            <a:r>
              <a:rPr lang="en-US" dirty="0"/>
              <a:t>Machine learning can identify patterns that are too complex for humans to observe</a:t>
            </a:r>
            <a:endParaRPr lang="en-IN" dirty="0"/>
          </a:p>
          <a:p>
            <a:r>
              <a:rPr lang="en-US" dirty="0"/>
              <a:t>2. Machine learning can make predictions based on a much larger data set than traditional methods.</a:t>
            </a:r>
          </a:p>
          <a:p>
            <a:r>
              <a:rPr lang="en-US" dirty="0"/>
              <a:t>3. Machine learning is not as biased by human emotions or subjective opinions.</a:t>
            </a:r>
          </a:p>
          <a:p>
            <a:r>
              <a:rPr lang="en-US" dirty="0"/>
              <a:t>4. Machine learning can adapt to changes quickly</a:t>
            </a:r>
          </a:p>
          <a:p>
            <a:r>
              <a:rPr lang="en-US" dirty="0"/>
              <a:t>5. Machine learning is more accessible than traditional methods</a:t>
            </a:r>
          </a:p>
          <a:p>
            <a:endParaRPr lang="en-US" dirty="0"/>
          </a:p>
          <a:p>
            <a:endParaRPr lang="en-US" dirty="0"/>
          </a:p>
          <a:p>
            <a:endParaRPr lang="en-US" dirty="0"/>
          </a:p>
          <a:p>
            <a:r>
              <a:rPr lang="en-US" dirty="0"/>
              <a:t>Further explanation of the above mentioned points in the upcoming slides - </a:t>
            </a:r>
            <a:endParaRPr lang="en-IN" dirty="0"/>
          </a:p>
        </p:txBody>
      </p:sp>
    </p:spTree>
    <p:extLst>
      <p:ext uri="{BB962C8B-B14F-4D97-AF65-F5344CB8AC3E}">
        <p14:creationId xmlns:p14="http://schemas.microsoft.com/office/powerpoint/2010/main" val="13310306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828E61D-8113-C3EE-965C-BFCA7CB7CF4D}"/>
              </a:ext>
            </a:extLst>
          </p:cNvPr>
          <p:cNvSpPr txBox="1"/>
          <p:nvPr/>
        </p:nvSpPr>
        <p:spPr>
          <a:xfrm>
            <a:off x="1449659" y="3166945"/>
            <a:ext cx="13058078" cy="4832092"/>
          </a:xfrm>
          <a:prstGeom prst="rect">
            <a:avLst/>
          </a:prstGeom>
          <a:noFill/>
        </p:spPr>
        <p:txBody>
          <a:bodyPr wrap="square" rtlCol="0">
            <a:spAutoFit/>
          </a:bodyPr>
          <a:lstStyle/>
          <a:p>
            <a:r>
              <a:rPr lang="en-US" sz="1100" dirty="0"/>
              <a:t>The drones will not be completely human controlled because - Machine learning can identify patterns that are too complex for humans to </a:t>
            </a:r>
            <a:r>
              <a:rPr lang="en-US" sz="1100" dirty="0" err="1"/>
              <a:t>observe.One</a:t>
            </a:r>
            <a:r>
              <a:rPr lang="en-US" sz="1100" dirty="0"/>
              <a:t> of the key advantages of machine learning is that it can identify patterns that are too complex for humans to observe. Traditional methods of forecasting are limited by the amount of data that can be processed and analyzed by </a:t>
            </a:r>
            <a:r>
              <a:rPr lang="en-US" sz="1100" dirty="0" err="1"/>
              <a:t>humans.For</a:t>
            </a:r>
            <a:r>
              <a:rPr lang="en-US" sz="1100" dirty="0"/>
              <a:t> example, suppose we wanted to forecast stock market prices. Traditional methods would rely on analysts to identify patterns in the market and make predictions based on research. However, it is often difficult for humans to identify all of the factors that influence stock prices. Machine learning can analyze large amounts of data very quickly and identify patterns that are not visible to humans. This can lead to more accurate predictions than traditional </a:t>
            </a:r>
            <a:r>
              <a:rPr lang="en-US" sz="1100" dirty="0" err="1"/>
              <a:t>methods.Renaissance</a:t>
            </a:r>
            <a:r>
              <a:rPr lang="en-US" sz="1100" dirty="0"/>
              <a:t> Technologies has used machine learning to great effect in this area. The company has developed machine learning algorithms that have achieved over 70% annualized returns since its inception in 1994.2. Machine learning can make predictions based on a much larger data set than traditional </a:t>
            </a:r>
            <a:r>
              <a:rPr lang="en-US" sz="1100" dirty="0" err="1"/>
              <a:t>methods.Machine</a:t>
            </a:r>
            <a:r>
              <a:rPr lang="en-US" sz="1100" dirty="0"/>
              <a:t> learning can also make predictions based on a much larger data set than traditional </a:t>
            </a:r>
            <a:r>
              <a:rPr lang="en-US" sz="1100" dirty="0" err="1"/>
              <a:t>methods.Consider</a:t>
            </a:r>
            <a:r>
              <a:rPr lang="en-US" sz="1100" dirty="0"/>
              <a:t> the problem of forecasting sales. A traditional method such as trend analysis might only consider past sales data in order to make a forecast. Machine learning, on the other hand, can analyze data from social media, customer reviews, and other sources in order to make a more accurate </a:t>
            </a:r>
            <a:r>
              <a:rPr lang="en-US" sz="1100" dirty="0" err="1"/>
              <a:t>prediction.In</a:t>
            </a:r>
            <a:r>
              <a:rPr lang="en-US" sz="1100" dirty="0"/>
              <a:t> addition to time series data, machine learning models can factor in supply chain data and other real-world metrics, enabling greater demand forecasting accuracy. Traditional time series forecasting falls short when it comes to big data.3. Machine learning is not as biased by human emotions or subjective </a:t>
            </a:r>
            <a:r>
              <a:rPr lang="en-US" sz="1100" dirty="0" err="1"/>
              <a:t>opinions.One</a:t>
            </a:r>
            <a:r>
              <a:rPr lang="en-US" sz="1100" dirty="0"/>
              <a:t> of the biggest disadvantages of traditional methods of forecasting is that they are biased by human emotions and subjective opinions. This can lead to inaccurate predictions, as humans are often swayed by their personal biases and emotions. Machine learning is not as biased by human emotions or subjective opinions, which leads to more accurate </a:t>
            </a:r>
            <a:r>
              <a:rPr lang="en-US" sz="1100" dirty="0" err="1"/>
              <a:t>predictions.Consider</a:t>
            </a:r>
            <a:r>
              <a:rPr lang="en-US" sz="1100" dirty="0"/>
              <a:t> the example of a company that is considering opening a new store. Traditional methods of forecasting might be biased by the personal biases of the people doing the forecasting. For example, they may be more likely to predict that the store will be successful if they are personally invested in it, regardless of the evidence. Machine learning, on the other hand, would not be swayed by these personal biases and would make more accurate </a:t>
            </a:r>
            <a:r>
              <a:rPr lang="en-US" sz="1100" dirty="0" err="1"/>
              <a:t>predictions.Of</a:t>
            </a:r>
            <a:r>
              <a:rPr lang="en-US" sz="1100" dirty="0"/>
              <a:t> course, ML models can be biased as well, if the data used to train the models has bias. However, after ensuring that you’re using unbiased data, you can rely on cross-validation to inform you if the model you’re building is accurate.4. Machine learning can adapt to changes </a:t>
            </a:r>
            <a:r>
              <a:rPr lang="en-US" sz="1100" dirty="0" err="1"/>
              <a:t>quicklyMachine</a:t>
            </a:r>
            <a:r>
              <a:rPr lang="en-US" sz="1100" dirty="0"/>
              <a:t> learning can also adapt to changes in the data set, whereas traditional methods can become less accurate over time. As the data set changes, machine learning will adapt its predictions accordingly. This ensures that the predictions are always accurate and up-to-date. Traditional methods, on the other hand, can become less accurate over time as the data set </a:t>
            </a:r>
            <a:r>
              <a:rPr lang="en-US" sz="1100" dirty="0" err="1"/>
              <a:t>changes.For</a:t>
            </a:r>
            <a:r>
              <a:rPr lang="en-US" sz="1100" dirty="0"/>
              <a:t> instance, let's say you have a data set that consists of customer purchase data. As time goes on, the customers in this data set may change. The traditional approach would be to rebuild the forecast with the new data set, which would then produce new predictions. However, if you use machine learning, the model can automatically adapt to the new data set.5. Machine learning is not as easily manipulated as traditional </a:t>
            </a:r>
            <a:r>
              <a:rPr lang="en-US" sz="1100" dirty="0" err="1"/>
              <a:t>methods.Machine</a:t>
            </a:r>
            <a:r>
              <a:rPr lang="en-US" sz="1100" dirty="0"/>
              <a:t> learning is also less easily manipulated than traditional methods. As machine learning relies on algorithms to make predictions, it is much more difficult to manipulate the predictions than it is to manipulate the predictions made by traditional methods. This leads to more accurate predictions.6. Machine learning is a more efficient use of </a:t>
            </a:r>
            <a:r>
              <a:rPr lang="en-US" sz="1100" dirty="0" err="1"/>
              <a:t>resourcesMachine</a:t>
            </a:r>
            <a:r>
              <a:rPr lang="en-US" sz="1100" dirty="0"/>
              <a:t> learning is a more efficient use of resources than traditional methods. Traditional methods often require a lot of manual work, which can be time-consuming and expensive. The modern executive understands that to remain competitive, they need to focus on leveraging technology for competitive advantage. Machine learning can automate the process of making predictions, which is a more efficient use of resources.7. Machine learning is more accessible than traditional </a:t>
            </a:r>
            <a:r>
              <a:rPr lang="en-US" sz="1100" dirty="0" err="1"/>
              <a:t>methodsMachine</a:t>
            </a:r>
            <a:r>
              <a:rPr lang="en-US" sz="1100" dirty="0"/>
              <a:t> learning is also more accessible than traditional methods. Traditional methods often require specialized knowledge and training. Machine learning, on the other hand, is becoming more accessible as the technology advances. There are now many software platforms that allow anyone to build machine learning models without any prior knowledge or experience.</a:t>
            </a:r>
            <a:endParaRPr lang="en-IN" sz="1100" dirty="0"/>
          </a:p>
        </p:txBody>
      </p:sp>
    </p:spTree>
    <p:extLst>
      <p:ext uri="{BB962C8B-B14F-4D97-AF65-F5344CB8AC3E}">
        <p14:creationId xmlns:p14="http://schemas.microsoft.com/office/powerpoint/2010/main" val="2343689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1129070"/>
            <a:ext cx="9306401" cy="2083118"/>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Regulatory and Legal Challenges in Implementing a Drone Delivery System</a:t>
            </a:r>
            <a:endParaRPr lang="en-US" sz="4374" dirty="0"/>
          </a:p>
        </p:txBody>
      </p:sp>
      <p:pic>
        <p:nvPicPr>
          <p:cNvPr id="6" name="Image 2" descr="preencoded.png"/>
          <p:cNvPicPr>
            <a:picLocks noChangeAspect="1"/>
          </p:cNvPicPr>
          <p:nvPr/>
        </p:nvPicPr>
        <p:blipFill>
          <a:blip r:embed="rId5"/>
          <a:stretch>
            <a:fillRect/>
          </a:stretch>
        </p:blipFill>
        <p:spPr>
          <a:xfrm>
            <a:off x="833199" y="3545443"/>
            <a:ext cx="1110972" cy="1777484"/>
          </a:xfrm>
          <a:prstGeom prst="rect">
            <a:avLst/>
          </a:prstGeom>
        </p:spPr>
      </p:pic>
      <p:sp>
        <p:nvSpPr>
          <p:cNvPr id="7" name="Text 2"/>
          <p:cNvSpPr/>
          <p:nvPr/>
        </p:nvSpPr>
        <p:spPr>
          <a:xfrm>
            <a:off x="2277428" y="3767614"/>
            <a:ext cx="2573298"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Flight Permissions</a:t>
            </a:r>
            <a:endParaRPr lang="en-US" sz="2187" dirty="0"/>
          </a:p>
        </p:txBody>
      </p:sp>
      <p:sp>
        <p:nvSpPr>
          <p:cNvPr id="8" name="Text 3"/>
          <p:cNvSpPr/>
          <p:nvPr/>
        </p:nvSpPr>
        <p:spPr>
          <a:xfrm>
            <a:off x="2277428" y="4248031"/>
            <a:ext cx="7862173" cy="355402"/>
          </a:xfrm>
          <a:prstGeom prst="rect">
            <a:avLst/>
          </a:prstGeom>
          <a:noFill/>
          <a:ln/>
        </p:spPr>
        <p:txBody>
          <a:bodyPr wrap="non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Obtaining clearance for aerial operations in restricted airspace</a:t>
            </a:r>
          </a:p>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 .</a:t>
            </a:r>
            <a:endParaRPr lang="en-US" sz="1750" dirty="0"/>
          </a:p>
        </p:txBody>
      </p:sp>
      <p:pic>
        <p:nvPicPr>
          <p:cNvPr id="9" name="Image 3" descr="preencoded.png"/>
          <p:cNvPicPr>
            <a:picLocks noChangeAspect="1"/>
          </p:cNvPicPr>
          <p:nvPr/>
        </p:nvPicPr>
        <p:blipFill>
          <a:blip r:embed="rId6"/>
          <a:stretch>
            <a:fillRect/>
          </a:stretch>
        </p:blipFill>
        <p:spPr>
          <a:xfrm>
            <a:off x="833199" y="5322927"/>
            <a:ext cx="1110972" cy="1777484"/>
          </a:xfrm>
          <a:prstGeom prst="rect">
            <a:avLst/>
          </a:prstGeom>
        </p:spPr>
      </p:pic>
      <p:sp>
        <p:nvSpPr>
          <p:cNvPr id="10" name="Text 4"/>
          <p:cNvSpPr/>
          <p:nvPr/>
        </p:nvSpPr>
        <p:spPr>
          <a:xfrm>
            <a:off x="2277428" y="5545098"/>
            <a:ext cx="2221944" cy="347186"/>
          </a:xfrm>
          <a:prstGeom prst="rect">
            <a:avLst/>
          </a:prstGeom>
          <a:noFill/>
          <a:ln/>
        </p:spPr>
        <p:txBody>
          <a:bodyPr wrap="none" rtlCol="0" anchor="t"/>
          <a:lstStyle/>
          <a:p>
            <a:pPr marL="0" indent="0" algn="l">
              <a:lnSpc>
                <a:spcPts val="2734"/>
              </a:lnSpc>
              <a:buNone/>
            </a:pPr>
            <a:r>
              <a:rPr lang="en-US" sz="2187" dirty="0">
                <a:solidFill>
                  <a:srgbClr val="DCD7E5"/>
                </a:solidFill>
                <a:latin typeface="Montserrat" pitchFamily="34" charset="0"/>
                <a:ea typeface="Montserrat" pitchFamily="34" charset="-122"/>
                <a:cs typeface="Montserrat" pitchFamily="34" charset="-120"/>
              </a:rPr>
              <a:t>Compliance</a:t>
            </a:r>
            <a:endParaRPr lang="en-US" sz="2187" dirty="0"/>
          </a:p>
        </p:txBody>
      </p:sp>
      <p:sp>
        <p:nvSpPr>
          <p:cNvPr id="11" name="Text 5"/>
          <p:cNvSpPr/>
          <p:nvPr/>
        </p:nvSpPr>
        <p:spPr>
          <a:xfrm>
            <a:off x="2277428" y="6025515"/>
            <a:ext cx="7862173" cy="355402"/>
          </a:xfrm>
          <a:prstGeom prst="rect">
            <a:avLst/>
          </a:prstGeom>
          <a:noFill/>
          <a:ln/>
        </p:spPr>
        <p:txBody>
          <a:bodyPr wrap="none" rtlCol="0" anchor="t"/>
          <a:lstStyle/>
          <a:p>
            <a:pPr marL="0" indent="0" algn="l">
              <a:lnSpc>
                <a:spcPts val="2799"/>
              </a:lnSpc>
              <a:buNone/>
            </a:pPr>
            <a:r>
              <a:rPr lang="en-US" sz="1750" dirty="0">
                <a:solidFill>
                  <a:srgbClr val="DCD7E5"/>
                </a:solidFill>
                <a:latin typeface="Heebo" pitchFamily="34" charset="0"/>
                <a:ea typeface="Heebo" pitchFamily="34" charset="-122"/>
                <a:cs typeface="Heebo" pitchFamily="34" charset="-120"/>
              </a:rPr>
              <a:t>Adhering to aviation regulations and safety standards.</a:t>
            </a:r>
            <a:endParaRPr lang="en-US" sz="1750" dirty="0"/>
          </a:p>
        </p:txBody>
      </p:sp>
      <p:pic>
        <p:nvPicPr>
          <p:cNvPr id="12"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2081212"/>
            <a:ext cx="9306401" cy="2083118"/>
          </a:xfrm>
          <a:prstGeom prst="rect">
            <a:avLst/>
          </a:prstGeom>
          <a:noFill/>
          <a:ln/>
        </p:spPr>
        <p:txBody>
          <a:bodyPr wrap="square" rtlCol="0" anchor="t"/>
          <a:lstStyle/>
          <a:p>
            <a:pPr marL="0" indent="0">
              <a:lnSpc>
                <a:spcPts val="5468"/>
              </a:lnSpc>
              <a:buNone/>
            </a:pPr>
            <a:r>
              <a:rPr lang="en-US" sz="4374" dirty="0">
                <a:solidFill>
                  <a:srgbClr val="F2F0F4"/>
                </a:solidFill>
                <a:latin typeface="Montserrat" pitchFamily="34" charset="0"/>
                <a:ea typeface="Montserrat" pitchFamily="34" charset="-122"/>
                <a:cs typeface="Montserrat" pitchFamily="34" charset="-120"/>
              </a:rPr>
              <a:t>Safety and Security Considerations for Drone Delivery in Sensitive Areas</a:t>
            </a:r>
            <a:endParaRPr lang="en-US" sz="4374" dirty="0"/>
          </a:p>
        </p:txBody>
      </p:sp>
      <p:sp>
        <p:nvSpPr>
          <p:cNvPr id="6" name="Shape 2"/>
          <p:cNvSpPr/>
          <p:nvPr/>
        </p:nvSpPr>
        <p:spPr>
          <a:xfrm>
            <a:off x="4490799" y="4497586"/>
            <a:ext cx="4542115" cy="1650802"/>
          </a:xfrm>
          <a:prstGeom prst="roundRect">
            <a:avLst>
              <a:gd name="adj" fmla="val 6057"/>
            </a:avLst>
          </a:prstGeom>
          <a:solidFill>
            <a:srgbClr val="3C136D"/>
          </a:solidFill>
          <a:ln w="7620">
            <a:solidFill>
              <a:srgbClr val="552C86"/>
            </a:solidFill>
            <a:prstDash val="solid"/>
          </a:ln>
        </p:spPr>
      </p:sp>
      <p:sp>
        <p:nvSpPr>
          <p:cNvPr id="7" name="Text 3"/>
          <p:cNvSpPr/>
          <p:nvPr/>
        </p:nvSpPr>
        <p:spPr>
          <a:xfrm>
            <a:off x="4720590" y="4727377"/>
            <a:ext cx="2221944"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Geofencing</a:t>
            </a:r>
            <a:endParaRPr lang="en-US" sz="2187" dirty="0"/>
          </a:p>
        </p:txBody>
      </p:sp>
      <p:sp>
        <p:nvSpPr>
          <p:cNvPr id="8" name="Text 4"/>
          <p:cNvSpPr/>
          <p:nvPr/>
        </p:nvSpPr>
        <p:spPr>
          <a:xfrm>
            <a:off x="4720590" y="5207794"/>
            <a:ext cx="4082534"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Implementing geofencing technologies for no-fly zone enforcement.</a:t>
            </a:r>
            <a:endParaRPr lang="en-US" sz="1750" dirty="0"/>
          </a:p>
        </p:txBody>
      </p:sp>
      <p:sp>
        <p:nvSpPr>
          <p:cNvPr id="9" name="Shape 5"/>
          <p:cNvSpPr/>
          <p:nvPr/>
        </p:nvSpPr>
        <p:spPr>
          <a:xfrm>
            <a:off x="9255085" y="4497586"/>
            <a:ext cx="4542115" cy="1650802"/>
          </a:xfrm>
          <a:prstGeom prst="roundRect">
            <a:avLst>
              <a:gd name="adj" fmla="val 6057"/>
            </a:avLst>
          </a:prstGeom>
          <a:solidFill>
            <a:srgbClr val="3C136D"/>
          </a:solidFill>
          <a:ln w="7620">
            <a:solidFill>
              <a:srgbClr val="552C86"/>
            </a:solidFill>
            <a:prstDash val="solid"/>
          </a:ln>
        </p:spPr>
      </p:sp>
      <p:sp>
        <p:nvSpPr>
          <p:cNvPr id="10" name="Text 6"/>
          <p:cNvSpPr/>
          <p:nvPr/>
        </p:nvSpPr>
        <p:spPr>
          <a:xfrm>
            <a:off x="9484876" y="4727377"/>
            <a:ext cx="2275761" cy="347186"/>
          </a:xfrm>
          <a:prstGeom prst="rect">
            <a:avLst/>
          </a:prstGeom>
          <a:noFill/>
          <a:ln/>
        </p:spPr>
        <p:txBody>
          <a:bodyPr wrap="none" rtlCol="0" anchor="t"/>
          <a:lstStyle/>
          <a:p>
            <a:pPr marL="0" indent="0">
              <a:lnSpc>
                <a:spcPts val="2734"/>
              </a:lnSpc>
              <a:buNone/>
            </a:pPr>
            <a:r>
              <a:rPr lang="en-US" sz="2187" dirty="0">
                <a:solidFill>
                  <a:srgbClr val="DCD7E5"/>
                </a:solidFill>
                <a:latin typeface="Montserrat" pitchFamily="34" charset="0"/>
                <a:ea typeface="Montserrat" pitchFamily="34" charset="-122"/>
                <a:cs typeface="Montserrat" pitchFamily="34" charset="-120"/>
              </a:rPr>
              <a:t>Data Encryption</a:t>
            </a:r>
            <a:endParaRPr lang="en-US" sz="2187" dirty="0"/>
          </a:p>
        </p:txBody>
      </p:sp>
      <p:sp>
        <p:nvSpPr>
          <p:cNvPr id="11" name="Text 7"/>
          <p:cNvSpPr/>
          <p:nvPr/>
        </p:nvSpPr>
        <p:spPr>
          <a:xfrm>
            <a:off x="9484876" y="5207794"/>
            <a:ext cx="4082534" cy="710803"/>
          </a:xfrm>
          <a:prstGeom prst="rect">
            <a:avLst/>
          </a:prstGeom>
          <a:noFill/>
          <a:ln/>
        </p:spPr>
        <p:txBody>
          <a:bodyPr wrap="square" rtlCol="0" anchor="t"/>
          <a:lstStyle/>
          <a:p>
            <a:pPr marL="0" indent="0">
              <a:lnSpc>
                <a:spcPts val="2799"/>
              </a:lnSpc>
              <a:buNone/>
            </a:pPr>
            <a:r>
              <a:rPr lang="en-US" sz="1750" dirty="0">
                <a:solidFill>
                  <a:srgbClr val="DCD7E5"/>
                </a:solidFill>
                <a:latin typeface="Heebo" pitchFamily="34" charset="0"/>
                <a:ea typeface="Heebo" pitchFamily="34" charset="-122"/>
                <a:cs typeface="Heebo" pitchFamily="34" charset="-120"/>
              </a:rPr>
              <a:t>Ensuring secure transmission and delivery of sensitive medical data.</a:t>
            </a:r>
            <a:endParaRPr lang="en-US" sz="1750" dirty="0"/>
          </a:p>
        </p:txBody>
      </p:sp>
      <p:pic>
        <p:nvPicPr>
          <p:cNvPr id="12"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B57D6BF-A371-31F7-6881-9F05826CC8D7}"/>
              </a:ext>
            </a:extLst>
          </p:cNvPr>
          <p:cNvSpPr txBox="1"/>
          <p:nvPr/>
        </p:nvSpPr>
        <p:spPr>
          <a:xfrm>
            <a:off x="1519881" y="3954162"/>
            <a:ext cx="12294973" cy="3693319"/>
          </a:xfrm>
          <a:prstGeom prst="rect">
            <a:avLst/>
          </a:prstGeom>
          <a:noFill/>
        </p:spPr>
        <p:txBody>
          <a:bodyPr wrap="square" rtlCol="0">
            <a:spAutoFit/>
          </a:bodyPr>
          <a:lstStyle/>
          <a:p>
            <a:r>
              <a:rPr lang="en-US" dirty="0"/>
              <a:t>Whether you are flying in rural or suburban areas, the safety of people on the ground and expensive drone equipment is of utmost importance. Emergency situations like flight system failure, bad weather conditions, or immediate advisory from the local aviation authorities may happen </a:t>
            </a:r>
            <a:r>
              <a:rPr lang="en-US" dirty="0" err="1"/>
              <a:t>anytime.In</a:t>
            </a:r>
            <a:r>
              <a:rPr lang="en-US" dirty="0"/>
              <a:t> addition to standard drone fail-safes (RTH, Geofence, etc.), </a:t>
            </a:r>
            <a:r>
              <a:rPr lang="en-US" dirty="0" err="1"/>
              <a:t>FlytBase</a:t>
            </a:r>
            <a:r>
              <a:rPr lang="en-US" dirty="0"/>
              <a:t> provides Emergency Landing Point (ELP) </a:t>
            </a:r>
            <a:r>
              <a:rPr lang="en-US" dirty="0" err="1"/>
              <a:t>Failsafes</a:t>
            </a:r>
            <a:r>
              <a:rPr lang="en-US" dirty="0"/>
              <a:t>.‍ELP </a:t>
            </a:r>
            <a:r>
              <a:rPr lang="en-US" dirty="0" err="1"/>
              <a:t>Failsafes</a:t>
            </a:r>
            <a:r>
              <a:rPr lang="en-US" dirty="0"/>
              <a:t> allow you to define landing points along your delivery route and land the drone on the nearest ELP when a situation </a:t>
            </a:r>
            <a:r>
              <a:rPr lang="en-US" dirty="0" err="1"/>
              <a:t>arises.FlytBase</a:t>
            </a:r>
            <a:r>
              <a:rPr lang="en-US" dirty="0"/>
              <a:t> also provides advanced geofence features to draw a polygon on a map along the delivery route to restrict drones from going outside the designated </a:t>
            </a:r>
            <a:r>
              <a:rPr lang="en-US" dirty="0" err="1"/>
              <a:t>area.In</a:t>
            </a:r>
            <a:r>
              <a:rPr lang="en-US" dirty="0"/>
              <a:t> unavoidable situations, a safety parachute on the drone can avoid accidents. Here are some of the brands which we will be </a:t>
            </a:r>
            <a:r>
              <a:rPr lang="en-US" dirty="0" err="1"/>
              <a:t>reffering</a:t>
            </a:r>
            <a:r>
              <a:rPr lang="en-US" dirty="0"/>
              <a:t> to for  drone safety-</a:t>
            </a:r>
          </a:p>
          <a:p>
            <a:endParaRPr lang="en-US" dirty="0"/>
          </a:p>
          <a:p>
            <a:r>
              <a:rPr lang="en-US" dirty="0"/>
              <a:t> parachutes:</a:t>
            </a:r>
          </a:p>
          <a:p>
            <a:r>
              <a:rPr lang="en-US" dirty="0" err="1"/>
              <a:t>IndemnisParaZero</a:t>
            </a:r>
            <a:endParaRPr lang="en-US" dirty="0"/>
          </a:p>
          <a:p>
            <a:r>
              <a:rPr lang="en-US" dirty="0" err="1"/>
              <a:t>VectorSave</a:t>
            </a:r>
            <a:endParaRPr lang="en-IN" dirty="0"/>
          </a:p>
        </p:txBody>
      </p:sp>
    </p:spTree>
    <p:extLst>
      <p:ext uri="{BB962C8B-B14F-4D97-AF65-F5344CB8AC3E}">
        <p14:creationId xmlns:p14="http://schemas.microsoft.com/office/powerpoint/2010/main" val="2941847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19</TotalTime>
  <Words>1514</Words>
  <Application>Microsoft Office PowerPoint</Application>
  <PresentationFormat>Custom</PresentationFormat>
  <Paragraphs>70</Paragraphs>
  <Slides>12</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Century Gothic</vt:lpstr>
      <vt:lpstr>Heebo</vt:lpstr>
      <vt:lpstr>Montserrat</vt:lpstr>
      <vt:lpstr>Wingdings 3</vt:lpstr>
      <vt:lpstr>Ion Boardroom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bhavik sharma</cp:lastModifiedBy>
  <cp:revision>3</cp:revision>
  <dcterms:created xsi:type="dcterms:W3CDTF">2024-02-17T12:11:52Z</dcterms:created>
  <dcterms:modified xsi:type="dcterms:W3CDTF">2024-02-17T13:41:25Z</dcterms:modified>
</cp:coreProperties>
</file>